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8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69" r:id="rId19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9" autoAdjust="0"/>
    <p:restoredTop sz="94660"/>
  </p:normalViewPr>
  <p:slideViewPr>
    <p:cSldViewPr>
      <p:cViewPr varScale="1">
        <p:scale>
          <a:sx n="83" d="100"/>
          <a:sy n="83" d="100"/>
        </p:scale>
        <p:origin x="101" y="50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-1"/>
            <a:ext cx="18288000" cy="102870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762477" y="342711"/>
            <a:ext cx="16761460" cy="9600565"/>
          </a:xfrm>
          <a:custGeom>
            <a:avLst/>
            <a:gdLst/>
            <a:ahLst/>
            <a:cxnLst/>
            <a:rect l="l" t="t" r="r" b="b"/>
            <a:pathLst>
              <a:path w="16761460" h="9600565">
                <a:moveTo>
                  <a:pt x="8380709" y="9600349"/>
                </a:moveTo>
                <a:lnTo>
                  <a:pt x="0" y="9600349"/>
                </a:lnTo>
                <a:lnTo>
                  <a:pt x="0" y="0"/>
                </a:lnTo>
                <a:lnTo>
                  <a:pt x="16761363" y="0"/>
                </a:lnTo>
                <a:lnTo>
                  <a:pt x="16761363" y="9600349"/>
                </a:lnTo>
                <a:lnTo>
                  <a:pt x="8380709" y="9600349"/>
                </a:lnTo>
                <a:close/>
              </a:path>
            </a:pathLst>
          </a:custGeom>
          <a:ln w="1871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762480" y="341998"/>
            <a:ext cx="16762094" cy="742315"/>
          </a:xfrm>
          <a:custGeom>
            <a:avLst/>
            <a:gdLst/>
            <a:ahLst/>
            <a:cxnLst/>
            <a:rect l="l" t="t" r="r" b="b"/>
            <a:pathLst>
              <a:path w="16762094" h="742315">
                <a:moveTo>
                  <a:pt x="8380745" y="742239"/>
                </a:moveTo>
                <a:lnTo>
                  <a:pt x="0" y="742239"/>
                </a:lnTo>
                <a:lnTo>
                  <a:pt x="0" y="0"/>
                </a:lnTo>
                <a:lnTo>
                  <a:pt x="16761475" y="0"/>
                </a:lnTo>
                <a:lnTo>
                  <a:pt x="16761475" y="742239"/>
                </a:lnTo>
                <a:lnTo>
                  <a:pt x="8380745" y="742239"/>
                </a:lnTo>
                <a:close/>
              </a:path>
            </a:pathLst>
          </a:custGeom>
          <a:ln w="187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6999946" y="567404"/>
            <a:ext cx="226060" cy="225425"/>
          </a:xfrm>
          <a:custGeom>
            <a:avLst/>
            <a:gdLst/>
            <a:ahLst/>
            <a:cxnLst/>
            <a:rect l="l" t="t" r="r" b="b"/>
            <a:pathLst>
              <a:path w="226059" h="225425">
                <a:moveTo>
                  <a:pt x="634" y="0"/>
                </a:moveTo>
                <a:lnTo>
                  <a:pt x="225875" y="225354"/>
                </a:lnTo>
              </a:path>
              <a:path w="226059" h="225425">
                <a:moveTo>
                  <a:pt x="225240" y="0"/>
                </a:moveTo>
                <a:lnTo>
                  <a:pt x="0" y="225354"/>
                </a:lnTo>
              </a:path>
            </a:pathLst>
          </a:custGeom>
          <a:ln w="1871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5929216" y="678979"/>
            <a:ext cx="320040" cy="20320"/>
          </a:xfrm>
          <a:custGeom>
            <a:avLst/>
            <a:gdLst/>
            <a:ahLst/>
            <a:cxnLst/>
            <a:rect l="l" t="t" r="r" b="b"/>
            <a:pathLst>
              <a:path w="320040" h="20320">
                <a:moveTo>
                  <a:pt x="319786" y="1435"/>
                </a:moveTo>
                <a:lnTo>
                  <a:pt x="0" y="0"/>
                </a:lnTo>
                <a:lnTo>
                  <a:pt x="0" y="18707"/>
                </a:lnTo>
                <a:lnTo>
                  <a:pt x="319659" y="20154"/>
                </a:lnTo>
                <a:lnTo>
                  <a:pt x="319786" y="143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6512413" y="567359"/>
            <a:ext cx="224790" cy="224790"/>
          </a:xfrm>
          <a:custGeom>
            <a:avLst/>
            <a:gdLst/>
            <a:ahLst/>
            <a:cxnLst/>
            <a:rect l="l" t="t" r="r" b="b"/>
            <a:pathLst>
              <a:path w="224790" h="224790">
                <a:moveTo>
                  <a:pt x="112395" y="224612"/>
                </a:moveTo>
                <a:lnTo>
                  <a:pt x="0" y="224612"/>
                </a:lnTo>
                <a:lnTo>
                  <a:pt x="0" y="0"/>
                </a:lnTo>
                <a:lnTo>
                  <a:pt x="224663" y="0"/>
                </a:lnTo>
                <a:lnTo>
                  <a:pt x="224663" y="224612"/>
                </a:lnTo>
                <a:lnTo>
                  <a:pt x="112395" y="224612"/>
                </a:lnTo>
                <a:close/>
              </a:path>
            </a:pathLst>
          </a:custGeom>
          <a:ln w="1871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65626" y="4626451"/>
            <a:ext cx="7682865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629510" y="2647232"/>
            <a:ext cx="8001000" cy="29419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33" y="-184150"/>
            <a:ext cx="18288000" cy="10287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421836" y="1064711"/>
            <a:ext cx="15442565" cy="8155940"/>
            <a:chOff x="1421836" y="1064711"/>
            <a:chExt cx="15442565" cy="8155940"/>
          </a:xfrm>
        </p:grpSpPr>
        <p:sp>
          <p:nvSpPr>
            <p:cNvPr id="4" name="object 4"/>
            <p:cNvSpPr/>
            <p:nvPr/>
          </p:nvSpPr>
          <p:spPr>
            <a:xfrm>
              <a:off x="1431367" y="1074247"/>
              <a:ext cx="15423515" cy="8136890"/>
            </a:xfrm>
            <a:custGeom>
              <a:avLst/>
              <a:gdLst/>
              <a:ahLst/>
              <a:cxnLst/>
              <a:rect l="l" t="t" r="r" b="b"/>
              <a:pathLst>
                <a:path w="15423515" h="8136890">
                  <a:moveTo>
                    <a:pt x="7711936" y="8136609"/>
                  </a:moveTo>
                  <a:lnTo>
                    <a:pt x="0" y="8136609"/>
                  </a:lnTo>
                  <a:lnTo>
                    <a:pt x="0" y="0"/>
                  </a:lnTo>
                  <a:lnTo>
                    <a:pt x="15423097" y="0"/>
                  </a:lnTo>
                  <a:lnTo>
                    <a:pt x="15423097" y="8136609"/>
                  </a:lnTo>
                  <a:lnTo>
                    <a:pt x="7711936" y="8136609"/>
                  </a:lnTo>
                  <a:close/>
                </a:path>
              </a:pathLst>
            </a:custGeom>
            <a:ln w="1871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31361" y="1074236"/>
              <a:ext cx="15423515" cy="742315"/>
            </a:xfrm>
            <a:custGeom>
              <a:avLst/>
              <a:gdLst/>
              <a:ahLst/>
              <a:cxnLst/>
              <a:rect l="l" t="t" r="r" b="b"/>
              <a:pathLst>
                <a:path w="15423515" h="742314">
                  <a:moveTo>
                    <a:pt x="7711876" y="742250"/>
                  </a:moveTo>
                  <a:lnTo>
                    <a:pt x="0" y="742250"/>
                  </a:lnTo>
                  <a:lnTo>
                    <a:pt x="0" y="0"/>
                  </a:lnTo>
                  <a:lnTo>
                    <a:pt x="15423016" y="0"/>
                  </a:lnTo>
                  <a:lnTo>
                    <a:pt x="15423016" y="742250"/>
                  </a:lnTo>
                  <a:lnTo>
                    <a:pt x="7711876" y="742250"/>
                  </a:lnTo>
                  <a:close/>
                </a:path>
              </a:pathLst>
            </a:custGeom>
            <a:ln w="1871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330320" y="1298929"/>
              <a:ext cx="226060" cy="225425"/>
            </a:xfrm>
            <a:custGeom>
              <a:avLst/>
              <a:gdLst/>
              <a:ahLst/>
              <a:cxnLst/>
              <a:rect l="l" t="t" r="r" b="b"/>
              <a:pathLst>
                <a:path w="226059" h="225425">
                  <a:moveTo>
                    <a:pt x="761" y="0"/>
                  </a:moveTo>
                  <a:lnTo>
                    <a:pt x="226002" y="225354"/>
                  </a:lnTo>
                </a:path>
                <a:path w="226059" h="225425">
                  <a:moveTo>
                    <a:pt x="225240" y="0"/>
                  </a:moveTo>
                  <a:lnTo>
                    <a:pt x="0" y="225354"/>
                  </a:lnTo>
                </a:path>
              </a:pathLst>
            </a:custGeom>
            <a:ln w="1871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59545" y="1411211"/>
              <a:ext cx="320040" cy="20320"/>
            </a:xfrm>
            <a:custGeom>
              <a:avLst/>
              <a:gdLst/>
              <a:ahLst/>
              <a:cxnLst/>
              <a:rect l="l" t="t" r="r" b="b"/>
              <a:pathLst>
                <a:path w="320040" h="20319">
                  <a:moveTo>
                    <a:pt x="319786" y="1435"/>
                  </a:moveTo>
                  <a:lnTo>
                    <a:pt x="127" y="0"/>
                  </a:lnTo>
                  <a:lnTo>
                    <a:pt x="0" y="18719"/>
                  </a:lnTo>
                  <a:lnTo>
                    <a:pt x="319659" y="20167"/>
                  </a:lnTo>
                  <a:lnTo>
                    <a:pt x="319786" y="143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842869" y="1298879"/>
              <a:ext cx="224790" cy="224790"/>
            </a:xfrm>
            <a:custGeom>
              <a:avLst/>
              <a:gdLst/>
              <a:ahLst/>
              <a:cxnLst/>
              <a:rect l="l" t="t" r="r" b="b"/>
              <a:pathLst>
                <a:path w="224790" h="224790">
                  <a:moveTo>
                    <a:pt x="112268" y="224612"/>
                  </a:moveTo>
                  <a:lnTo>
                    <a:pt x="0" y="224612"/>
                  </a:lnTo>
                  <a:lnTo>
                    <a:pt x="0" y="0"/>
                  </a:lnTo>
                  <a:lnTo>
                    <a:pt x="224663" y="0"/>
                  </a:lnTo>
                  <a:lnTo>
                    <a:pt x="224663" y="224612"/>
                  </a:lnTo>
                  <a:lnTo>
                    <a:pt x="112268" y="224612"/>
                  </a:lnTo>
                  <a:close/>
                </a:path>
              </a:pathLst>
            </a:custGeom>
            <a:ln w="1871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5578328" y="2467794"/>
            <a:ext cx="993775" cy="14884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9600" spc="-535" dirty="0">
                <a:solidFill>
                  <a:srgbClr val="00FFFF"/>
                </a:solidFill>
                <a:latin typeface="Cambria"/>
                <a:cs typeface="Cambria"/>
              </a:rPr>
              <a:t>⥫</a:t>
            </a:r>
            <a:endParaRPr sz="9600">
              <a:latin typeface="Cambria"/>
              <a:cs typeface="Cambri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952296" y="5035670"/>
            <a:ext cx="4429760" cy="3396615"/>
            <a:chOff x="952296" y="5035670"/>
            <a:chExt cx="4429760" cy="3396615"/>
          </a:xfrm>
        </p:grpSpPr>
        <p:sp>
          <p:nvSpPr>
            <p:cNvPr id="13" name="object 13"/>
            <p:cNvSpPr/>
            <p:nvPr/>
          </p:nvSpPr>
          <p:spPr>
            <a:xfrm>
              <a:off x="961652" y="5045037"/>
              <a:ext cx="4408170" cy="3377565"/>
            </a:xfrm>
            <a:custGeom>
              <a:avLst/>
              <a:gdLst/>
              <a:ahLst/>
              <a:cxnLst/>
              <a:rect l="l" t="t" r="r" b="b"/>
              <a:pathLst>
                <a:path w="4408170" h="3377565">
                  <a:moveTo>
                    <a:pt x="4407729" y="0"/>
                  </a:moveTo>
                  <a:lnTo>
                    <a:pt x="0" y="0"/>
                  </a:lnTo>
                  <a:lnTo>
                    <a:pt x="0" y="3377387"/>
                  </a:lnTo>
                  <a:lnTo>
                    <a:pt x="2203872" y="3377387"/>
                  </a:lnTo>
                  <a:lnTo>
                    <a:pt x="4407729" y="3377387"/>
                  </a:lnTo>
                  <a:lnTo>
                    <a:pt x="4407729" y="0"/>
                  </a:lnTo>
                  <a:close/>
                </a:path>
              </a:pathLst>
            </a:custGeom>
            <a:solidFill>
              <a:srgbClr val="2F3B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961656" y="5045030"/>
              <a:ext cx="4408170" cy="3377565"/>
            </a:xfrm>
            <a:custGeom>
              <a:avLst/>
              <a:gdLst/>
              <a:ahLst/>
              <a:cxnLst/>
              <a:rect l="l" t="t" r="r" b="b"/>
              <a:pathLst>
                <a:path w="4408170" h="3377565">
                  <a:moveTo>
                    <a:pt x="2203875" y="3377392"/>
                  </a:moveTo>
                  <a:lnTo>
                    <a:pt x="0" y="3377392"/>
                  </a:lnTo>
                  <a:lnTo>
                    <a:pt x="0" y="0"/>
                  </a:lnTo>
                  <a:lnTo>
                    <a:pt x="4407741" y="0"/>
                  </a:lnTo>
                  <a:lnTo>
                    <a:pt x="4407741" y="3377392"/>
                  </a:lnTo>
                  <a:lnTo>
                    <a:pt x="2203875" y="3377392"/>
                  </a:lnTo>
                  <a:close/>
                </a:path>
                <a:path w="4408170" h="3377565">
                  <a:moveTo>
                    <a:pt x="2203875" y="742297"/>
                  </a:moveTo>
                  <a:lnTo>
                    <a:pt x="0" y="742297"/>
                  </a:lnTo>
                  <a:lnTo>
                    <a:pt x="0" y="0"/>
                  </a:lnTo>
                  <a:lnTo>
                    <a:pt x="4407741" y="0"/>
                  </a:lnTo>
                  <a:lnTo>
                    <a:pt x="4407741" y="742297"/>
                  </a:lnTo>
                  <a:lnTo>
                    <a:pt x="2203875" y="742297"/>
                  </a:lnTo>
                  <a:close/>
                </a:path>
                <a:path w="4408170" h="3377565">
                  <a:moveTo>
                    <a:pt x="3883594" y="224636"/>
                  </a:moveTo>
                  <a:lnTo>
                    <a:pt x="4108945" y="449983"/>
                  </a:lnTo>
                </a:path>
                <a:path w="4408170" h="3377565">
                  <a:moveTo>
                    <a:pt x="4108234" y="224636"/>
                  </a:moveTo>
                  <a:lnTo>
                    <a:pt x="3882870" y="449983"/>
                  </a:lnTo>
                </a:path>
                <a:path w="4408170" h="3377565">
                  <a:moveTo>
                    <a:pt x="2812262" y="336954"/>
                  </a:moveTo>
                  <a:lnTo>
                    <a:pt x="3131924" y="338389"/>
                  </a:lnTo>
                </a:path>
                <a:path w="4408170" h="3377565">
                  <a:moveTo>
                    <a:pt x="3507759" y="449272"/>
                  </a:moveTo>
                  <a:lnTo>
                    <a:pt x="3395452" y="449272"/>
                  </a:lnTo>
                  <a:lnTo>
                    <a:pt x="3395452" y="224636"/>
                  </a:lnTo>
                  <a:lnTo>
                    <a:pt x="3620079" y="224636"/>
                  </a:lnTo>
                  <a:lnTo>
                    <a:pt x="3620079" y="449272"/>
                  </a:lnTo>
                  <a:lnTo>
                    <a:pt x="3507759" y="449272"/>
                  </a:lnTo>
                  <a:close/>
                </a:path>
              </a:pathLst>
            </a:custGeom>
            <a:ln w="1871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66087" y="6623304"/>
              <a:ext cx="518159" cy="947927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71927" y="6623304"/>
              <a:ext cx="460248" cy="947927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102863" y="6623304"/>
              <a:ext cx="886967" cy="94792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303775" y="6623304"/>
              <a:ext cx="487680" cy="947927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52499" y="5038318"/>
              <a:ext cx="4429124" cy="3390899"/>
            </a:xfrm>
            <a:prstGeom prst="rect">
              <a:avLst/>
            </a:prstGeom>
          </p:spPr>
        </p:pic>
      </p:grpSp>
      <p:sp>
        <p:nvSpPr>
          <p:cNvPr id="21" name="TextBox 20"/>
          <p:cNvSpPr txBox="1"/>
          <p:nvPr/>
        </p:nvSpPr>
        <p:spPr>
          <a:xfrm flipH="1">
            <a:off x="1725166" y="2211139"/>
            <a:ext cx="12606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smtClean="0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Курсовая </a:t>
            </a:r>
            <a:r>
              <a:rPr lang="ru-RU" sz="4800" smtClean="0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проект </a:t>
            </a:r>
            <a:r>
              <a:rPr lang="ru-RU" sz="4800" dirty="0" smtClean="0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на тему: Проектирование приложения «</a:t>
            </a:r>
            <a:r>
              <a:rPr lang="ru-RU" sz="4800" dirty="0" err="1" smtClean="0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Дистант</a:t>
            </a:r>
            <a:r>
              <a:rPr lang="ru-RU" sz="4800" dirty="0" smtClean="0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»</a:t>
            </a:r>
            <a:endParaRPr lang="ru-RU" sz="4800" dirty="0">
              <a:solidFill>
                <a:schemeClr val="bg1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863169" y="8578850"/>
            <a:ext cx="279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Выполнил: Фирсов Д.А</a:t>
            </a:r>
            <a:endParaRPr lang="ru-RU" dirty="0">
              <a:solidFill>
                <a:schemeClr val="bg1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1225550" y="1987550"/>
            <a:ext cx="3886200" cy="4038600"/>
          </a:xfrm>
          <a:prstGeom prst="rect">
            <a:avLst/>
          </a:prstGeom>
        </p:spPr>
      </p:pic>
      <p:pic>
        <p:nvPicPr>
          <p:cNvPr id="3" name="Рисунок 2"/>
          <p:cNvPicPr/>
          <p:nvPr/>
        </p:nvPicPr>
        <p:blipFill>
          <a:blip r:embed="rId3"/>
          <a:stretch>
            <a:fillRect/>
          </a:stretch>
        </p:blipFill>
        <p:spPr>
          <a:xfrm>
            <a:off x="1606550" y="7244773"/>
            <a:ext cx="3000375" cy="2152650"/>
          </a:xfrm>
          <a:prstGeom prst="rect">
            <a:avLst/>
          </a:prstGeom>
        </p:spPr>
      </p:pic>
      <p:pic>
        <p:nvPicPr>
          <p:cNvPr id="4" name="Рисунок 3" descr="C:\Users\redmi\AppData\Local\Microsoft\Windows\INetCache\Content.Word\Снимок экрана 2024-12-09 224653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555" y="7457498"/>
            <a:ext cx="4775835" cy="172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/>
          <p:nvPr/>
        </p:nvPicPr>
        <p:blipFill>
          <a:blip r:embed="rId5"/>
          <a:stretch>
            <a:fillRect/>
          </a:stretch>
        </p:blipFill>
        <p:spPr>
          <a:xfrm>
            <a:off x="6104082" y="3092450"/>
            <a:ext cx="3581400" cy="2105025"/>
          </a:xfrm>
          <a:prstGeom prst="rect">
            <a:avLst/>
          </a:prstGeom>
        </p:spPr>
      </p:pic>
      <p:pic>
        <p:nvPicPr>
          <p:cNvPr id="6" name="Рисунок 5"/>
          <p:cNvPicPr/>
          <p:nvPr/>
        </p:nvPicPr>
        <p:blipFill>
          <a:blip r:embed="rId6"/>
          <a:stretch>
            <a:fillRect/>
          </a:stretch>
        </p:blipFill>
        <p:spPr>
          <a:xfrm>
            <a:off x="10750550" y="1873250"/>
            <a:ext cx="6495248" cy="4267200"/>
          </a:xfrm>
          <a:prstGeom prst="rect">
            <a:avLst/>
          </a:prstGeom>
        </p:spPr>
      </p:pic>
      <p:pic>
        <p:nvPicPr>
          <p:cNvPr id="1026" name="Picture 2" descr="Снимок экрана 2024-12-09 22472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9350" y="7057448"/>
            <a:ext cx="3784600" cy="212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20750" y="1187450"/>
            <a:ext cx="51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Интерфейс регистрации</a:t>
            </a:r>
            <a:endParaRPr lang="ru-RU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07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1225550" y="1934210"/>
            <a:ext cx="7984508" cy="5196840"/>
          </a:xfrm>
          <a:prstGeom prst="rect">
            <a:avLst/>
          </a:prstGeom>
        </p:spPr>
      </p:pic>
      <p:pic>
        <p:nvPicPr>
          <p:cNvPr id="3" name="Рисунок 2"/>
          <p:cNvPicPr/>
          <p:nvPr/>
        </p:nvPicPr>
        <p:blipFill>
          <a:blip r:embed="rId3"/>
          <a:stretch>
            <a:fillRect/>
          </a:stretch>
        </p:blipFill>
        <p:spPr>
          <a:xfrm>
            <a:off x="9378950" y="1955569"/>
            <a:ext cx="7881998" cy="51754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46485" y="1187450"/>
            <a:ext cx="41681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Интерфейс студента</a:t>
            </a:r>
            <a:endParaRPr lang="ru-RU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1225550" y="2101850"/>
            <a:ext cx="10134600" cy="6652754"/>
          </a:xfrm>
          <a:prstGeom prst="rect">
            <a:avLst/>
          </a:prstGeom>
        </p:spPr>
      </p:pic>
      <p:pic>
        <p:nvPicPr>
          <p:cNvPr id="3074" name="Picture 2" descr="Picture backgrou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5950" y="2101850"/>
            <a:ext cx="5012266" cy="28194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icture backgroun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5950" y="5931164"/>
            <a:ext cx="5012266" cy="28194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73150" y="1187450"/>
            <a:ext cx="6171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</a:rPr>
              <a:t>Интерфейс просмотра задания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0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920750" y="2863850"/>
            <a:ext cx="7965699" cy="5210810"/>
          </a:xfrm>
          <a:prstGeom prst="rect">
            <a:avLst/>
          </a:prstGeom>
        </p:spPr>
      </p:pic>
      <p:pic>
        <p:nvPicPr>
          <p:cNvPr id="3" name="Рисунок 2"/>
          <p:cNvPicPr/>
          <p:nvPr/>
        </p:nvPicPr>
        <p:blipFill>
          <a:blip r:embed="rId3"/>
          <a:stretch>
            <a:fillRect/>
          </a:stretch>
        </p:blipFill>
        <p:spPr>
          <a:xfrm>
            <a:off x="9226550" y="2863850"/>
            <a:ext cx="7957785" cy="52108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1195069" y="1416050"/>
            <a:ext cx="49834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Интерфейс преподавателя</a:t>
            </a:r>
            <a:endParaRPr lang="ru-RU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469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1377950" y="2254250"/>
            <a:ext cx="10744200" cy="6781800"/>
          </a:xfrm>
          <a:prstGeom prst="rect">
            <a:avLst/>
          </a:prstGeom>
        </p:spPr>
      </p:pic>
      <p:pic>
        <p:nvPicPr>
          <p:cNvPr id="4098" name="Picture 2" descr="Picture backgrou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5150" y="1416050"/>
            <a:ext cx="3752850" cy="304800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391227" y="1263650"/>
            <a:ext cx="8651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</a:rPr>
              <a:t>Интерфейс с отправкой </a:t>
            </a:r>
            <a:r>
              <a:rPr lang="ru-RU" sz="3200" smtClean="0">
                <a:solidFill>
                  <a:schemeClr val="bg1"/>
                </a:solidFill>
              </a:rPr>
              <a:t>домашнего задания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03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776898" y="2940050"/>
            <a:ext cx="8283910" cy="5410200"/>
          </a:xfrm>
          <a:prstGeom prst="rect">
            <a:avLst/>
          </a:prstGeom>
        </p:spPr>
      </p:pic>
      <p:pic>
        <p:nvPicPr>
          <p:cNvPr id="3" name="Рисунок 2"/>
          <p:cNvPicPr/>
          <p:nvPr/>
        </p:nvPicPr>
        <p:blipFill>
          <a:blip r:embed="rId3"/>
          <a:stretch>
            <a:fillRect/>
          </a:stretch>
        </p:blipFill>
        <p:spPr>
          <a:xfrm>
            <a:off x="9226550" y="2940050"/>
            <a:ext cx="8318810" cy="54366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4550" y="1187450"/>
            <a:ext cx="63001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 smtClean="0">
                <a:solidFill>
                  <a:schemeClr val="bg1"/>
                </a:solidFill>
              </a:rPr>
              <a:t>Интерфейс администратора</a:t>
            </a:r>
            <a:endParaRPr lang="ru-RU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6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844550" y="2749550"/>
            <a:ext cx="8098073" cy="5297424"/>
          </a:xfrm>
          <a:prstGeom prst="rect">
            <a:avLst/>
          </a:prstGeom>
        </p:spPr>
      </p:pic>
      <p:pic>
        <p:nvPicPr>
          <p:cNvPr id="3" name="Рисунок 2"/>
          <p:cNvPicPr/>
          <p:nvPr/>
        </p:nvPicPr>
        <p:blipFill>
          <a:blip r:embed="rId3"/>
          <a:stretch>
            <a:fillRect/>
          </a:stretch>
        </p:blipFill>
        <p:spPr>
          <a:xfrm>
            <a:off x="9228422" y="2763982"/>
            <a:ext cx="8086213" cy="52829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25550" y="1263650"/>
            <a:ext cx="541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solidFill>
                  <a:schemeClr val="bg1"/>
                </a:solidFill>
              </a:rPr>
              <a:t>Окна</a:t>
            </a:r>
            <a:r>
              <a:rPr lang="ru-RU" sz="2400" dirty="0" smtClean="0">
                <a:solidFill>
                  <a:schemeClr val="bg1"/>
                </a:solidFill>
              </a:rPr>
              <a:t> </a:t>
            </a:r>
            <a:r>
              <a:rPr lang="ru-RU" sz="3600" dirty="0" smtClean="0">
                <a:solidFill>
                  <a:schemeClr val="bg1"/>
                </a:solidFill>
              </a:rPr>
              <a:t>администраторов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91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950" y="2254250"/>
            <a:ext cx="10459910" cy="72876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49350" y="1263650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ER-</a:t>
            </a:r>
            <a:r>
              <a:rPr lang="ru-RU" sz="3200" dirty="0" smtClean="0">
                <a:solidFill>
                  <a:schemeClr val="bg1"/>
                </a:solidFill>
              </a:rPr>
              <a:t>диаграмма базы данных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287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"/>
            <a:ext cx="18288000" cy="10287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421828" y="302955"/>
            <a:ext cx="15442565" cy="9681210"/>
            <a:chOff x="1421828" y="302955"/>
            <a:chExt cx="15442565" cy="9681210"/>
          </a:xfrm>
        </p:grpSpPr>
        <p:sp>
          <p:nvSpPr>
            <p:cNvPr id="4" name="object 4"/>
            <p:cNvSpPr/>
            <p:nvPr/>
          </p:nvSpPr>
          <p:spPr>
            <a:xfrm>
              <a:off x="1431353" y="313202"/>
              <a:ext cx="15423515" cy="9661525"/>
            </a:xfrm>
            <a:custGeom>
              <a:avLst/>
              <a:gdLst/>
              <a:ahLst/>
              <a:cxnLst/>
              <a:rect l="l" t="t" r="r" b="b"/>
              <a:pathLst>
                <a:path w="15423515" h="9661525">
                  <a:moveTo>
                    <a:pt x="7711897" y="9660910"/>
                  </a:moveTo>
                  <a:lnTo>
                    <a:pt x="0" y="9660910"/>
                  </a:lnTo>
                  <a:lnTo>
                    <a:pt x="0" y="0"/>
                  </a:lnTo>
                  <a:lnTo>
                    <a:pt x="15423070" y="0"/>
                  </a:lnTo>
                  <a:lnTo>
                    <a:pt x="15423070" y="9660910"/>
                  </a:lnTo>
                  <a:lnTo>
                    <a:pt x="7711897" y="9660910"/>
                  </a:lnTo>
                  <a:close/>
                </a:path>
              </a:pathLst>
            </a:custGeom>
            <a:ln w="1871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31361" y="312480"/>
              <a:ext cx="15423515" cy="742315"/>
            </a:xfrm>
            <a:custGeom>
              <a:avLst/>
              <a:gdLst/>
              <a:ahLst/>
              <a:cxnLst/>
              <a:rect l="l" t="t" r="r" b="b"/>
              <a:pathLst>
                <a:path w="15423515" h="742315">
                  <a:moveTo>
                    <a:pt x="7711876" y="742237"/>
                  </a:moveTo>
                  <a:lnTo>
                    <a:pt x="0" y="742237"/>
                  </a:lnTo>
                  <a:lnTo>
                    <a:pt x="0" y="0"/>
                  </a:lnTo>
                  <a:lnTo>
                    <a:pt x="15423016" y="0"/>
                  </a:lnTo>
                  <a:lnTo>
                    <a:pt x="15423016" y="742237"/>
                  </a:lnTo>
                  <a:lnTo>
                    <a:pt x="7711876" y="742237"/>
                  </a:lnTo>
                  <a:close/>
                </a:path>
              </a:pathLst>
            </a:custGeom>
            <a:ln w="1871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330320" y="537170"/>
              <a:ext cx="226060" cy="225425"/>
            </a:xfrm>
            <a:custGeom>
              <a:avLst/>
              <a:gdLst/>
              <a:ahLst/>
              <a:cxnLst/>
              <a:rect l="l" t="t" r="r" b="b"/>
              <a:pathLst>
                <a:path w="226059" h="225425">
                  <a:moveTo>
                    <a:pt x="761" y="0"/>
                  </a:moveTo>
                  <a:lnTo>
                    <a:pt x="226002" y="225354"/>
                  </a:lnTo>
                </a:path>
                <a:path w="226059" h="225425">
                  <a:moveTo>
                    <a:pt x="225240" y="0"/>
                  </a:moveTo>
                  <a:lnTo>
                    <a:pt x="0" y="225354"/>
                  </a:lnTo>
                </a:path>
              </a:pathLst>
            </a:custGeom>
            <a:ln w="1871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59546" y="648728"/>
              <a:ext cx="320040" cy="20320"/>
            </a:xfrm>
            <a:custGeom>
              <a:avLst/>
              <a:gdLst/>
              <a:ahLst/>
              <a:cxnLst/>
              <a:rect l="l" t="t" r="r" b="b"/>
              <a:pathLst>
                <a:path w="320040" h="20320">
                  <a:moveTo>
                    <a:pt x="319786" y="1447"/>
                  </a:moveTo>
                  <a:lnTo>
                    <a:pt x="127" y="0"/>
                  </a:lnTo>
                  <a:lnTo>
                    <a:pt x="0" y="18732"/>
                  </a:lnTo>
                  <a:lnTo>
                    <a:pt x="319659" y="20167"/>
                  </a:lnTo>
                  <a:lnTo>
                    <a:pt x="319786" y="1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842869" y="537121"/>
              <a:ext cx="224790" cy="224790"/>
            </a:xfrm>
            <a:custGeom>
              <a:avLst/>
              <a:gdLst/>
              <a:ahLst/>
              <a:cxnLst/>
              <a:rect l="l" t="t" r="r" b="b"/>
              <a:pathLst>
                <a:path w="224790" h="224790">
                  <a:moveTo>
                    <a:pt x="112268" y="224612"/>
                  </a:moveTo>
                  <a:lnTo>
                    <a:pt x="0" y="224612"/>
                  </a:lnTo>
                  <a:lnTo>
                    <a:pt x="0" y="0"/>
                  </a:lnTo>
                  <a:lnTo>
                    <a:pt x="224663" y="0"/>
                  </a:lnTo>
                  <a:lnTo>
                    <a:pt x="224663" y="224612"/>
                  </a:lnTo>
                  <a:lnTo>
                    <a:pt x="112268" y="224612"/>
                  </a:lnTo>
                  <a:close/>
                </a:path>
              </a:pathLst>
            </a:custGeom>
            <a:ln w="1871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949950" y="3930650"/>
            <a:ext cx="5812155" cy="2232021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lang="ru-RU" sz="7200" dirty="0" smtClean="0">
                <a:solidFill>
                  <a:srgbClr val="FFFFFF"/>
                </a:solidFill>
                <a:latin typeface="Consolas"/>
                <a:cs typeface="Consolas"/>
              </a:rPr>
              <a:t>Спасибо за внимание!</a:t>
            </a:r>
            <a:endParaRPr sz="7200" dirty="0">
              <a:latin typeface="Consolas"/>
              <a:cs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65626" y="4626451"/>
            <a:ext cx="10118324" cy="93551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ru-RU" spc="35" dirty="0" smtClean="0"/>
              <a:t>Цель курсовой работы</a:t>
            </a:r>
            <a:endParaRPr spc="35" dirty="0"/>
          </a:p>
        </p:txBody>
      </p:sp>
      <p:sp>
        <p:nvSpPr>
          <p:cNvPr id="3" name="object 3"/>
          <p:cNvSpPr txBox="1"/>
          <p:nvPr/>
        </p:nvSpPr>
        <p:spPr>
          <a:xfrm>
            <a:off x="1166515" y="5962250"/>
            <a:ext cx="11277600" cy="47109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105"/>
              </a:spcBef>
              <a:tabLst>
                <a:tab pos="1472565" algn="l"/>
                <a:tab pos="1584960" algn="l"/>
                <a:tab pos="2092960" algn="l"/>
                <a:tab pos="2601595" algn="l"/>
                <a:tab pos="2828290" algn="l"/>
                <a:tab pos="3877945" algn="l"/>
                <a:tab pos="4016375" algn="l"/>
                <a:tab pos="4567555" algn="l"/>
                <a:tab pos="4886325" algn="l"/>
                <a:tab pos="6146165" algn="l"/>
                <a:tab pos="6222365" algn="l"/>
                <a:tab pos="6524625" algn="l"/>
                <a:tab pos="6601459" algn="l"/>
                <a:tab pos="7110095" algn="l"/>
                <a:tab pos="7967345" algn="l"/>
                <a:tab pos="8103234" algn="l"/>
                <a:tab pos="9348470" algn="l"/>
                <a:tab pos="9743440" algn="l"/>
                <a:tab pos="10052685" algn="l"/>
              </a:tabLst>
            </a:pP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Проектирование </a:t>
            </a:r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приложения «</a:t>
            </a:r>
            <a:r>
              <a:rPr lang="ru-RU" sz="32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Дистант</a:t>
            </a:r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»</a:t>
            </a:r>
            <a:endParaRPr sz="3200" dirty="0">
              <a:solidFill>
                <a:schemeClr val="bg1"/>
              </a:solidFill>
              <a:latin typeface="Bahnschrift SemiBold" panose="020B0502040204020203" pitchFamily="34" charset="0"/>
              <a:cs typeface="Consola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180685" y="1263650"/>
            <a:ext cx="16584930" cy="5068570"/>
            <a:chOff x="1179261" y="1329740"/>
            <a:chExt cx="16584930" cy="506857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9261" y="1329740"/>
              <a:ext cx="15811498" cy="293370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3346938" y="3924427"/>
              <a:ext cx="4408170" cy="2465070"/>
            </a:xfrm>
            <a:custGeom>
              <a:avLst/>
              <a:gdLst/>
              <a:ahLst/>
              <a:cxnLst/>
              <a:rect l="l" t="t" r="r" b="b"/>
              <a:pathLst>
                <a:path w="4408169" h="2465070">
                  <a:moveTo>
                    <a:pt x="4407662" y="0"/>
                  </a:moveTo>
                  <a:lnTo>
                    <a:pt x="0" y="0"/>
                  </a:lnTo>
                  <a:lnTo>
                    <a:pt x="0" y="2464485"/>
                  </a:lnTo>
                  <a:lnTo>
                    <a:pt x="2203831" y="2464485"/>
                  </a:lnTo>
                  <a:lnTo>
                    <a:pt x="4407662" y="2464485"/>
                  </a:lnTo>
                  <a:lnTo>
                    <a:pt x="4407662" y="0"/>
                  </a:lnTo>
                  <a:close/>
                </a:path>
              </a:pathLst>
            </a:custGeom>
            <a:solidFill>
              <a:srgbClr val="2F3B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3346811" y="3924427"/>
              <a:ext cx="4408170" cy="2465070"/>
            </a:xfrm>
            <a:custGeom>
              <a:avLst/>
              <a:gdLst/>
              <a:ahLst/>
              <a:cxnLst/>
              <a:rect l="l" t="t" r="r" b="b"/>
              <a:pathLst>
                <a:path w="4408169" h="2465070">
                  <a:moveTo>
                    <a:pt x="2203958" y="2464475"/>
                  </a:moveTo>
                  <a:lnTo>
                    <a:pt x="0" y="2464475"/>
                  </a:lnTo>
                  <a:lnTo>
                    <a:pt x="0" y="0"/>
                  </a:lnTo>
                  <a:lnTo>
                    <a:pt x="4407789" y="0"/>
                  </a:lnTo>
                  <a:lnTo>
                    <a:pt x="4407789" y="2464475"/>
                  </a:lnTo>
                  <a:lnTo>
                    <a:pt x="2203958" y="2464475"/>
                  </a:lnTo>
                  <a:close/>
                </a:path>
                <a:path w="4408169" h="2465070">
                  <a:moveTo>
                    <a:pt x="2203958" y="742299"/>
                  </a:moveTo>
                  <a:lnTo>
                    <a:pt x="0" y="742299"/>
                  </a:lnTo>
                  <a:lnTo>
                    <a:pt x="0" y="0"/>
                  </a:lnTo>
                  <a:lnTo>
                    <a:pt x="4407789" y="0"/>
                  </a:lnTo>
                  <a:lnTo>
                    <a:pt x="4407789" y="742299"/>
                  </a:lnTo>
                  <a:lnTo>
                    <a:pt x="2203958" y="742299"/>
                  </a:lnTo>
                  <a:close/>
                </a:path>
                <a:path w="4408169" h="2465070">
                  <a:moveTo>
                    <a:pt x="3883660" y="225360"/>
                  </a:moveTo>
                  <a:lnTo>
                    <a:pt x="4108958" y="450708"/>
                  </a:lnTo>
                </a:path>
                <a:path w="4408169" h="2465070">
                  <a:moveTo>
                    <a:pt x="4108323" y="225360"/>
                  </a:moveTo>
                  <a:lnTo>
                    <a:pt x="3882898" y="450708"/>
                  </a:lnTo>
                </a:path>
                <a:path w="4408169" h="2465070">
                  <a:moveTo>
                    <a:pt x="2812288" y="336955"/>
                  </a:moveTo>
                  <a:lnTo>
                    <a:pt x="3131947" y="338390"/>
                  </a:lnTo>
                </a:path>
                <a:path w="4408169" h="2465070">
                  <a:moveTo>
                    <a:pt x="3507740" y="449984"/>
                  </a:moveTo>
                  <a:lnTo>
                    <a:pt x="3395472" y="449984"/>
                  </a:lnTo>
                  <a:lnTo>
                    <a:pt x="3395472" y="225360"/>
                  </a:lnTo>
                  <a:lnTo>
                    <a:pt x="3620135" y="225360"/>
                  </a:lnTo>
                  <a:lnTo>
                    <a:pt x="3620135" y="449984"/>
                  </a:lnTo>
                  <a:lnTo>
                    <a:pt x="3507740" y="449984"/>
                  </a:lnTo>
                  <a:close/>
                </a:path>
              </a:pathLst>
            </a:custGeom>
            <a:ln w="1871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889736" y="5053584"/>
              <a:ext cx="518159" cy="94792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743175" y="5053584"/>
              <a:ext cx="460248" cy="947927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438119" y="5053584"/>
              <a:ext cx="890015" cy="947927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824960" y="5050536"/>
              <a:ext cx="557784" cy="95402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353414" y="3912895"/>
              <a:ext cx="4410075" cy="248443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06950" y="1492250"/>
            <a:ext cx="8520735" cy="93551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2347595" algn="l"/>
              </a:tabLst>
            </a:pPr>
            <a:r>
              <a:rPr lang="ru-RU" b="1" spc="-30" dirty="0" smtClean="0"/>
              <a:t>Анализ потребностей</a:t>
            </a:r>
            <a:endParaRPr b="1" spc="-30" dirty="0"/>
          </a:p>
        </p:txBody>
      </p:sp>
      <p:sp>
        <p:nvSpPr>
          <p:cNvPr id="3" name="object 3"/>
          <p:cNvSpPr/>
          <p:nvPr/>
        </p:nvSpPr>
        <p:spPr>
          <a:xfrm>
            <a:off x="8644204" y="3201340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154729" y="4006850"/>
            <a:ext cx="42001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Определение целевой аудитории</a:t>
            </a:r>
            <a:endParaRPr lang="ru-RU" sz="2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56914" y="6092674"/>
            <a:ext cx="5647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Определение функциональных потребностей</a:t>
            </a:r>
            <a:endParaRPr lang="ru-RU" sz="2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902950" y="4616450"/>
            <a:ext cx="5933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Определение нефункциональных потребностей</a:t>
            </a:r>
            <a:endParaRPr lang="ru-RU" sz="2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3" name="Стрелка вниз 22"/>
          <p:cNvSpPr/>
          <p:nvPr/>
        </p:nvSpPr>
        <p:spPr>
          <a:xfrm>
            <a:off x="7625820" y="2803288"/>
            <a:ext cx="609600" cy="2971800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4" name="Стрелка вниз 23"/>
          <p:cNvSpPr/>
          <p:nvPr/>
        </p:nvSpPr>
        <p:spPr>
          <a:xfrm rot="18607769">
            <a:off x="11294118" y="2106461"/>
            <a:ext cx="494214" cy="2697679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5" name="Стрелка вниз 24"/>
          <p:cNvSpPr/>
          <p:nvPr/>
        </p:nvSpPr>
        <p:spPr>
          <a:xfrm rot="3018773">
            <a:off x="4762050" y="2074511"/>
            <a:ext cx="448002" cy="2246000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21150" y="1416050"/>
            <a:ext cx="9372600" cy="93551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3126105" algn="l"/>
              </a:tabLst>
            </a:pPr>
            <a:r>
              <a:rPr lang="ru-RU" spc="-10" dirty="0" smtClean="0"/>
              <a:t>Выбор стека технологий </a:t>
            </a:r>
            <a:endParaRPr spc="-10" dirty="0"/>
          </a:p>
        </p:txBody>
      </p:sp>
      <p:sp>
        <p:nvSpPr>
          <p:cNvPr id="3" name="object 3"/>
          <p:cNvSpPr/>
          <p:nvPr/>
        </p:nvSpPr>
        <p:spPr>
          <a:xfrm>
            <a:off x="8642210" y="2684983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225550" y="3702050"/>
            <a:ext cx="6096000" cy="4828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5"/>
              </a:spcBef>
              <a:tabLst>
                <a:tab pos="1403350" algn="l"/>
                <a:tab pos="2026285" algn="l"/>
                <a:tab pos="2579370" algn="l"/>
                <a:tab pos="2841625" algn="l"/>
                <a:tab pos="3276600" algn="l"/>
                <a:tab pos="3314700" algn="l"/>
                <a:tab pos="3543300" algn="l"/>
                <a:tab pos="3756660" algn="l"/>
                <a:tab pos="4001135" algn="l"/>
                <a:tab pos="4561840" algn="l"/>
                <a:tab pos="4630420" algn="l"/>
                <a:tab pos="5793740" algn="l"/>
                <a:tab pos="6225540" algn="l"/>
              </a:tabLst>
            </a:pPr>
            <a:r>
              <a:rPr lang="ru-RU" sz="3050" dirty="0" smtClean="0">
                <a:solidFill>
                  <a:schemeClr val="bg1"/>
                </a:solidFill>
                <a:latin typeface="Consolas"/>
                <a:cs typeface="Consolas"/>
              </a:rPr>
              <a:t>Выбор языка программирования</a:t>
            </a:r>
            <a:endParaRPr sz="305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sp>
        <p:nvSpPr>
          <p:cNvPr id="13" name="Стрелка вниз 12"/>
          <p:cNvSpPr/>
          <p:nvPr/>
        </p:nvSpPr>
        <p:spPr>
          <a:xfrm rot="2512672">
            <a:off x="4726192" y="2303633"/>
            <a:ext cx="609600" cy="1665029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14" name="Стрелка вниз 13"/>
          <p:cNvSpPr/>
          <p:nvPr/>
        </p:nvSpPr>
        <p:spPr>
          <a:xfrm>
            <a:off x="8531634" y="2787650"/>
            <a:ext cx="609600" cy="2971800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16" name="object 4"/>
          <p:cNvSpPr txBox="1"/>
          <p:nvPr/>
        </p:nvSpPr>
        <p:spPr>
          <a:xfrm>
            <a:off x="7245350" y="6369050"/>
            <a:ext cx="3581400" cy="4828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5"/>
              </a:spcBef>
              <a:tabLst>
                <a:tab pos="1403350" algn="l"/>
                <a:tab pos="2026285" algn="l"/>
                <a:tab pos="2579370" algn="l"/>
                <a:tab pos="2841625" algn="l"/>
                <a:tab pos="3276600" algn="l"/>
                <a:tab pos="3314700" algn="l"/>
                <a:tab pos="3543300" algn="l"/>
                <a:tab pos="3756660" algn="l"/>
                <a:tab pos="4001135" algn="l"/>
                <a:tab pos="4561840" algn="l"/>
                <a:tab pos="4630420" algn="l"/>
                <a:tab pos="5793740" algn="l"/>
                <a:tab pos="6225540" algn="l"/>
              </a:tabLst>
            </a:pPr>
            <a:r>
              <a:rPr lang="ru-RU" sz="3050" dirty="0" smtClean="0">
                <a:solidFill>
                  <a:schemeClr val="bg1"/>
                </a:solidFill>
                <a:latin typeface="Consolas"/>
                <a:cs typeface="Consolas"/>
              </a:rPr>
              <a:t>Выбор </a:t>
            </a:r>
            <a:r>
              <a:rPr lang="ru-RU" sz="3050" dirty="0" err="1" smtClean="0">
                <a:solidFill>
                  <a:schemeClr val="bg1"/>
                </a:solidFill>
                <a:latin typeface="Consolas"/>
                <a:cs typeface="Consolas"/>
              </a:rPr>
              <a:t>фреймворка</a:t>
            </a:r>
            <a:endParaRPr sz="305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sp>
        <p:nvSpPr>
          <p:cNvPr id="17" name="object 4"/>
          <p:cNvSpPr txBox="1"/>
          <p:nvPr/>
        </p:nvSpPr>
        <p:spPr>
          <a:xfrm>
            <a:off x="12655550" y="4460857"/>
            <a:ext cx="2889250" cy="4828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5"/>
              </a:spcBef>
              <a:tabLst>
                <a:tab pos="1403350" algn="l"/>
                <a:tab pos="2026285" algn="l"/>
                <a:tab pos="2579370" algn="l"/>
                <a:tab pos="2841625" algn="l"/>
                <a:tab pos="3276600" algn="l"/>
                <a:tab pos="3314700" algn="l"/>
                <a:tab pos="3543300" algn="l"/>
                <a:tab pos="3756660" algn="l"/>
                <a:tab pos="4001135" algn="l"/>
                <a:tab pos="4561840" algn="l"/>
                <a:tab pos="4630420" algn="l"/>
                <a:tab pos="5793740" algn="l"/>
                <a:tab pos="6225540" algn="l"/>
              </a:tabLst>
            </a:pPr>
            <a:r>
              <a:rPr lang="ru-RU" sz="3050" dirty="0" smtClean="0">
                <a:solidFill>
                  <a:schemeClr val="bg1"/>
                </a:solidFill>
                <a:latin typeface="Consolas"/>
                <a:cs typeface="Consolas"/>
              </a:rPr>
              <a:t>Выбор СУБД</a:t>
            </a:r>
            <a:endParaRPr sz="305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sp>
        <p:nvSpPr>
          <p:cNvPr id="18" name="Стрелка вниз 17"/>
          <p:cNvSpPr/>
          <p:nvPr/>
        </p:nvSpPr>
        <p:spPr>
          <a:xfrm rot="18972638">
            <a:off x="12352246" y="2363921"/>
            <a:ext cx="609600" cy="1863541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14499" y="1318954"/>
            <a:ext cx="13258800" cy="93551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2896870" algn="l"/>
              </a:tabLst>
            </a:pPr>
            <a:r>
              <a:rPr lang="ru-RU" spc="-65" dirty="0" smtClean="0"/>
              <a:t>Структура приложения</a:t>
            </a:r>
            <a:endParaRPr spc="-65" dirty="0"/>
          </a:p>
        </p:txBody>
      </p:sp>
      <p:pic>
        <p:nvPicPr>
          <p:cNvPr id="13" name="Рисунок 12"/>
          <p:cNvPicPr/>
          <p:nvPr/>
        </p:nvPicPr>
        <p:blipFill>
          <a:blip r:embed="rId2"/>
          <a:stretch>
            <a:fillRect/>
          </a:stretch>
        </p:blipFill>
        <p:spPr>
          <a:xfrm>
            <a:off x="1599339" y="2229611"/>
            <a:ext cx="9760811" cy="7543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262195" y="6498704"/>
            <a:ext cx="347980" cy="273050"/>
          </a:xfrm>
          <a:custGeom>
            <a:avLst/>
            <a:gdLst/>
            <a:ahLst/>
            <a:cxnLst/>
            <a:rect l="l" t="t" r="r" b="b"/>
            <a:pathLst>
              <a:path w="347979" h="273050">
                <a:moveTo>
                  <a:pt x="185051" y="272821"/>
                </a:moveTo>
                <a:lnTo>
                  <a:pt x="169583" y="207695"/>
                </a:lnTo>
                <a:lnTo>
                  <a:pt x="159410" y="164846"/>
                </a:lnTo>
                <a:lnTo>
                  <a:pt x="136537" y="68453"/>
                </a:lnTo>
                <a:lnTo>
                  <a:pt x="120294" y="0"/>
                </a:lnTo>
                <a:lnTo>
                  <a:pt x="113284" y="0"/>
                </a:lnTo>
                <a:lnTo>
                  <a:pt x="113284" y="164846"/>
                </a:lnTo>
                <a:lnTo>
                  <a:pt x="72136" y="164846"/>
                </a:lnTo>
                <a:lnTo>
                  <a:pt x="92532" y="68453"/>
                </a:lnTo>
                <a:lnTo>
                  <a:pt x="113284" y="164846"/>
                </a:lnTo>
                <a:lnTo>
                  <a:pt x="113284" y="0"/>
                </a:lnTo>
                <a:lnTo>
                  <a:pt x="65938" y="0"/>
                </a:lnTo>
                <a:lnTo>
                  <a:pt x="0" y="272821"/>
                </a:lnTo>
                <a:lnTo>
                  <a:pt x="48602" y="272821"/>
                </a:lnTo>
                <a:lnTo>
                  <a:pt x="62979" y="207695"/>
                </a:lnTo>
                <a:lnTo>
                  <a:pt x="122351" y="207695"/>
                </a:lnTo>
                <a:lnTo>
                  <a:pt x="136372" y="272821"/>
                </a:lnTo>
                <a:lnTo>
                  <a:pt x="185051" y="272821"/>
                </a:lnTo>
                <a:close/>
              </a:path>
              <a:path w="347979" h="273050">
                <a:moveTo>
                  <a:pt x="347789" y="0"/>
                </a:moveTo>
                <a:lnTo>
                  <a:pt x="234238" y="0"/>
                </a:lnTo>
                <a:lnTo>
                  <a:pt x="234238" y="42138"/>
                </a:lnTo>
                <a:lnTo>
                  <a:pt x="267385" y="42138"/>
                </a:lnTo>
                <a:lnTo>
                  <a:pt x="267385" y="230695"/>
                </a:lnTo>
                <a:lnTo>
                  <a:pt x="234238" y="230695"/>
                </a:lnTo>
                <a:lnTo>
                  <a:pt x="234238" y="272821"/>
                </a:lnTo>
                <a:lnTo>
                  <a:pt x="347789" y="272821"/>
                </a:lnTo>
                <a:lnTo>
                  <a:pt x="347789" y="230695"/>
                </a:lnTo>
                <a:lnTo>
                  <a:pt x="314642" y="230695"/>
                </a:lnTo>
                <a:lnTo>
                  <a:pt x="314642" y="42138"/>
                </a:lnTo>
                <a:lnTo>
                  <a:pt x="347789" y="42138"/>
                </a:lnTo>
                <a:lnTo>
                  <a:pt x="3477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Рисунок 1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2254250"/>
            <a:ext cx="12025493" cy="715439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/>
          <p:cNvSpPr txBox="1"/>
          <p:nvPr/>
        </p:nvSpPr>
        <p:spPr>
          <a:xfrm>
            <a:off x="1073150" y="1187450"/>
            <a:ext cx="1097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</a:rPr>
              <a:t>Проектирование приложения с помощью панели элементов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9850" y="12700"/>
            <a:ext cx="18288000" cy="10287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454150" y="1075049"/>
            <a:ext cx="16416615" cy="8136901"/>
            <a:chOff x="1431361" y="1074236"/>
            <a:chExt cx="16416615" cy="8136901"/>
          </a:xfrm>
        </p:grpSpPr>
        <p:sp>
          <p:nvSpPr>
            <p:cNvPr id="4" name="object 4"/>
            <p:cNvSpPr/>
            <p:nvPr/>
          </p:nvSpPr>
          <p:spPr>
            <a:xfrm>
              <a:off x="1431367" y="1074247"/>
              <a:ext cx="15423515" cy="8136890"/>
            </a:xfrm>
            <a:custGeom>
              <a:avLst/>
              <a:gdLst/>
              <a:ahLst/>
              <a:cxnLst/>
              <a:rect l="l" t="t" r="r" b="b"/>
              <a:pathLst>
                <a:path w="15423515" h="8136890">
                  <a:moveTo>
                    <a:pt x="7711936" y="8136604"/>
                  </a:moveTo>
                  <a:lnTo>
                    <a:pt x="0" y="8136604"/>
                  </a:lnTo>
                  <a:lnTo>
                    <a:pt x="0" y="0"/>
                  </a:lnTo>
                  <a:lnTo>
                    <a:pt x="15423097" y="0"/>
                  </a:lnTo>
                  <a:lnTo>
                    <a:pt x="15423097" y="8136604"/>
                  </a:lnTo>
                  <a:lnTo>
                    <a:pt x="7711936" y="8136604"/>
                  </a:lnTo>
                  <a:close/>
                </a:path>
              </a:pathLst>
            </a:custGeom>
            <a:ln w="1871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31361" y="1074236"/>
              <a:ext cx="15423515" cy="742315"/>
            </a:xfrm>
            <a:custGeom>
              <a:avLst/>
              <a:gdLst/>
              <a:ahLst/>
              <a:cxnLst/>
              <a:rect l="l" t="t" r="r" b="b"/>
              <a:pathLst>
                <a:path w="15423515" h="742314">
                  <a:moveTo>
                    <a:pt x="7711876" y="742250"/>
                  </a:moveTo>
                  <a:lnTo>
                    <a:pt x="0" y="742250"/>
                  </a:lnTo>
                  <a:lnTo>
                    <a:pt x="0" y="0"/>
                  </a:lnTo>
                  <a:lnTo>
                    <a:pt x="15423016" y="0"/>
                  </a:lnTo>
                  <a:lnTo>
                    <a:pt x="15423016" y="742250"/>
                  </a:lnTo>
                  <a:lnTo>
                    <a:pt x="7711876" y="742250"/>
                  </a:lnTo>
                  <a:close/>
                </a:path>
              </a:pathLst>
            </a:custGeom>
            <a:ln w="1871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330320" y="1298929"/>
              <a:ext cx="226060" cy="225425"/>
            </a:xfrm>
            <a:custGeom>
              <a:avLst/>
              <a:gdLst/>
              <a:ahLst/>
              <a:cxnLst/>
              <a:rect l="l" t="t" r="r" b="b"/>
              <a:pathLst>
                <a:path w="226059" h="225425">
                  <a:moveTo>
                    <a:pt x="761" y="0"/>
                  </a:moveTo>
                  <a:lnTo>
                    <a:pt x="226002" y="225354"/>
                  </a:lnTo>
                </a:path>
                <a:path w="226059" h="225425">
                  <a:moveTo>
                    <a:pt x="225240" y="0"/>
                  </a:moveTo>
                  <a:lnTo>
                    <a:pt x="0" y="225354"/>
                  </a:lnTo>
                </a:path>
              </a:pathLst>
            </a:custGeom>
            <a:ln w="1871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59545" y="1411211"/>
              <a:ext cx="320040" cy="20320"/>
            </a:xfrm>
            <a:custGeom>
              <a:avLst/>
              <a:gdLst/>
              <a:ahLst/>
              <a:cxnLst/>
              <a:rect l="l" t="t" r="r" b="b"/>
              <a:pathLst>
                <a:path w="320040" h="20319">
                  <a:moveTo>
                    <a:pt x="319786" y="1435"/>
                  </a:moveTo>
                  <a:lnTo>
                    <a:pt x="127" y="0"/>
                  </a:lnTo>
                  <a:lnTo>
                    <a:pt x="0" y="18719"/>
                  </a:lnTo>
                  <a:lnTo>
                    <a:pt x="319659" y="20167"/>
                  </a:lnTo>
                  <a:lnTo>
                    <a:pt x="319786" y="143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842869" y="1298879"/>
              <a:ext cx="224790" cy="224790"/>
            </a:xfrm>
            <a:custGeom>
              <a:avLst/>
              <a:gdLst/>
              <a:ahLst/>
              <a:cxnLst/>
              <a:rect l="l" t="t" r="r" b="b"/>
              <a:pathLst>
                <a:path w="224790" h="224790">
                  <a:moveTo>
                    <a:pt x="112268" y="224612"/>
                  </a:moveTo>
                  <a:lnTo>
                    <a:pt x="0" y="224612"/>
                  </a:lnTo>
                  <a:lnTo>
                    <a:pt x="0" y="0"/>
                  </a:lnTo>
                  <a:lnTo>
                    <a:pt x="224663" y="0"/>
                  </a:lnTo>
                  <a:lnTo>
                    <a:pt x="224663" y="224612"/>
                  </a:lnTo>
                  <a:lnTo>
                    <a:pt x="112268" y="224612"/>
                  </a:lnTo>
                  <a:close/>
                </a:path>
              </a:pathLst>
            </a:custGeom>
            <a:ln w="1871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4307216" y="6099995"/>
              <a:ext cx="3540760" cy="2299335"/>
            </a:xfrm>
            <a:custGeom>
              <a:avLst/>
              <a:gdLst/>
              <a:ahLst/>
              <a:cxnLst/>
              <a:rect l="l" t="t" r="r" b="b"/>
              <a:pathLst>
                <a:path w="3540759" h="2299334">
                  <a:moveTo>
                    <a:pt x="1770415" y="2298824"/>
                  </a:moveTo>
                  <a:lnTo>
                    <a:pt x="0" y="2298824"/>
                  </a:lnTo>
                  <a:lnTo>
                    <a:pt x="0" y="711"/>
                  </a:lnTo>
                  <a:lnTo>
                    <a:pt x="3540195" y="711"/>
                  </a:lnTo>
                  <a:lnTo>
                    <a:pt x="3540195" y="2298824"/>
                  </a:lnTo>
                  <a:lnTo>
                    <a:pt x="1770415" y="2298824"/>
                  </a:lnTo>
                  <a:close/>
                </a:path>
                <a:path w="3540759" h="2299334">
                  <a:moveTo>
                    <a:pt x="1770415" y="753791"/>
                  </a:moveTo>
                  <a:lnTo>
                    <a:pt x="0" y="753791"/>
                  </a:lnTo>
                  <a:lnTo>
                    <a:pt x="0" y="0"/>
                  </a:lnTo>
                  <a:lnTo>
                    <a:pt x="3540195" y="0"/>
                  </a:lnTo>
                  <a:lnTo>
                    <a:pt x="3540195" y="753791"/>
                  </a:lnTo>
                  <a:lnTo>
                    <a:pt x="1770415" y="753791"/>
                  </a:lnTo>
                  <a:close/>
                </a:path>
                <a:path w="3540759" h="2299334">
                  <a:moveTo>
                    <a:pt x="3008817" y="228226"/>
                  </a:moveTo>
                  <a:lnTo>
                    <a:pt x="3237040" y="456452"/>
                  </a:lnTo>
                </a:path>
                <a:path w="3540759" h="2299334">
                  <a:moveTo>
                    <a:pt x="3236405" y="228226"/>
                  </a:moveTo>
                  <a:lnTo>
                    <a:pt x="3008182" y="456452"/>
                  </a:lnTo>
                </a:path>
                <a:path w="3540759" h="2299334">
                  <a:moveTo>
                    <a:pt x="1921675" y="341977"/>
                  </a:moveTo>
                  <a:lnTo>
                    <a:pt x="2245658" y="343412"/>
                  </a:lnTo>
                </a:path>
                <a:path w="3540759" h="2299334">
                  <a:moveTo>
                    <a:pt x="2627301" y="455729"/>
                  </a:moveTo>
                  <a:lnTo>
                    <a:pt x="2513507" y="455729"/>
                  </a:lnTo>
                  <a:lnTo>
                    <a:pt x="2513507" y="228226"/>
                  </a:lnTo>
                  <a:lnTo>
                    <a:pt x="2740968" y="228226"/>
                  </a:lnTo>
                  <a:lnTo>
                    <a:pt x="2740968" y="455729"/>
                  </a:lnTo>
                  <a:lnTo>
                    <a:pt x="2627301" y="455729"/>
                  </a:lnTo>
                  <a:close/>
                </a:path>
              </a:pathLst>
            </a:custGeom>
            <a:ln w="1871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1882571" y="3779621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Рисунок 1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750" y="2665866"/>
            <a:ext cx="11277600" cy="63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/>
          <p:cNvSpPr txBox="1"/>
          <p:nvPr/>
        </p:nvSpPr>
        <p:spPr>
          <a:xfrm>
            <a:off x="1606550" y="1887883"/>
            <a:ext cx="5715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</a:rPr>
              <a:t>Задание свойств элементам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/>
          <p:nvPr/>
        </p:nvPicPr>
        <p:blipFill>
          <a:blip r:embed="rId2"/>
          <a:stretch>
            <a:fillRect/>
          </a:stretch>
        </p:blipFill>
        <p:spPr>
          <a:xfrm>
            <a:off x="2749550" y="2101850"/>
            <a:ext cx="12500418" cy="74302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25550" y="1187450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solidFill>
                  <a:schemeClr val="bg1"/>
                </a:solidFill>
              </a:rPr>
              <a:t>Запущенный проект </a:t>
            </a:r>
            <a:endParaRPr lang="ru-RU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801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2444750" y="3321050"/>
            <a:ext cx="4038600" cy="4054807"/>
          </a:xfrm>
          <a:prstGeom prst="rect">
            <a:avLst/>
          </a:prstGeom>
        </p:spPr>
      </p:pic>
      <p:pic>
        <p:nvPicPr>
          <p:cNvPr id="3" name="Рисунок 2"/>
          <p:cNvPicPr/>
          <p:nvPr/>
        </p:nvPicPr>
        <p:blipFill>
          <a:blip r:embed="rId3"/>
          <a:stretch>
            <a:fillRect/>
          </a:stretch>
        </p:blipFill>
        <p:spPr>
          <a:xfrm>
            <a:off x="11741150" y="3016250"/>
            <a:ext cx="3003193" cy="2236826"/>
          </a:xfrm>
          <a:prstGeom prst="rect">
            <a:avLst/>
          </a:prstGeom>
        </p:spPr>
      </p:pic>
      <p:pic>
        <p:nvPicPr>
          <p:cNvPr id="4" name="Рисунок 3"/>
          <p:cNvPicPr/>
          <p:nvPr/>
        </p:nvPicPr>
        <p:blipFill>
          <a:blip r:embed="rId4"/>
          <a:stretch>
            <a:fillRect/>
          </a:stretch>
        </p:blipFill>
        <p:spPr>
          <a:xfrm>
            <a:off x="11741149" y="6537657"/>
            <a:ext cx="3003193" cy="19399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20750" y="1187450"/>
            <a:ext cx="51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Интерфейс авторизации</a:t>
            </a:r>
            <a:endParaRPr lang="ru-RU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19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</TotalTime>
  <Words>85</Words>
  <Application>Microsoft Office PowerPoint</Application>
  <PresentationFormat>Произвольный</PresentationFormat>
  <Paragraphs>27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5" baseType="lpstr">
      <vt:lpstr>Arial</vt:lpstr>
      <vt:lpstr>Bahnschrift SemiBold</vt:lpstr>
      <vt:lpstr>Calibri</vt:lpstr>
      <vt:lpstr>Cambria</vt:lpstr>
      <vt:lpstr>Consolas</vt:lpstr>
      <vt:lpstr>Lucida Sans Unicode</vt:lpstr>
      <vt:lpstr>Office Theme</vt:lpstr>
      <vt:lpstr>⥫</vt:lpstr>
      <vt:lpstr>Цель курсовой работы</vt:lpstr>
      <vt:lpstr>Анализ потребностей</vt:lpstr>
      <vt:lpstr>Выбор стека технологий </vt:lpstr>
      <vt:lpstr>Структура приложения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dc:creator>redmi</dc:creator>
  <cp:lastModifiedBy>redmi</cp:lastModifiedBy>
  <cp:revision>12</cp:revision>
  <dcterms:created xsi:type="dcterms:W3CDTF">2024-12-17T09:36:47Z</dcterms:created>
  <dcterms:modified xsi:type="dcterms:W3CDTF">2024-12-17T12:43:04Z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2024-12-17T00:00:00Z</vt:filetime>
  </property>
  <property fmtid="{D5CDD505-2E9C-101B-9397-08002B2CF9AE}" pid="3" name="Creator">
    <vt:lpwstr>Chromium</vt:lpwstr>
  </property>
  <property fmtid="{D5CDD505-2E9C-101B-9397-08002B2CF9AE}" pid="4" name="LastSaved">
    <vt:filetime>2024-12-17T00:00:00Z</vt:filetime>
  </property>
  <property fmtid="{D5CDD505-2E9C-101B-9397-08002B2CF9AE}" pid="5" name="Producer">
    <vt:lpwstr>GPL Ghostscript 10.04.0</vt:lpwstr>
  </property>
</Properties>
</file>